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30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</a:schemeClr>
            </a:gs>
            <a:gs pos="5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80920" cy="4752527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животного к общей анестезии</a:t>
            </a:r>
            <a:endParaRPr lang="ru-RU" sz="7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8120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260648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Оснащение для проведения общей анестезии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6276" y="1553890"/>
            <a:ext cx="79208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Основанная аппаратура необходима для:</a:t>
            </a:r>
          </a:p>
          <a:p>
            <a:endParaRPr lang="ru-RU" sz="2800" b="1" dirty="0"/>
          </a:p>
          <a:p>
            <a:pPr marL="285750" indent="-285750">
              <a:buFontTx/>
              <a:buChar char="-"/>
            </a:pPr>
            <a:r>
              <a:rPr lang="ru-RU" sz="2800" b="1" dirty="0" smtClean="0"/>
              <a:t>Проведения ингаляционными анестетиками общей анестезии</a:t>
            </a:r>
          </a:p>
          <a:p>
            <a:pPr marL="285750" indent="-285750">
              <a:buFontTx/>
              <a:buChar char="-"/>
            </a:pPr>
            <a:endParaRPr lang="ru-RU" sz="2800" b="1" dirty="0" smtClean="0"/>
          </a:p>
          <a:p>
            <a:pPr marL="285750" indent="-285750">
              <a:buFontTx/>
              <a:buChar char="-"/>
            </a:pPr>
            <a:r>
              <a:rPr lang="ru-RU" sz="2800" b="1" dirty="0" smtClean="0"/>
              <a:t>Осуществление управляемой и вспомогательной ИВЛ</a:t>
            </a:r>
          </a:p>
          <a:p>
            <a:pPr marL="285750" indent="-285750">
              <a:buFontTx/>
              <a:buChar char="-"/>
            </a:pPr>
            <a:endParaRPr lang="ru-RU" sz="2800" b="1" dirty="0" smtClean="0"/>
          </a:p>
          <a:p>
            <a:pPr marL="285750" indent="-285750">
              <a:buFontTx/>
              <a:buChar char="-"/>
            </a:pPr>
            <a:r>
              <a:rPr lang="ru-RU" sz="2800" b="1" dirty="0" smtClean="0"/>
              <a:t>Контроль физиологических параметром, характеризующих адекватность проводимой анестезии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951215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Оборудование для проведения общей анестезии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5552" y="1628800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/>
              <a:t>Баллоны с кислородом и закисью азота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Редукторы (обеспечивают постоянное давление газа на выходе)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Дозиметры (дозированный поток газов)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Испарители жидких анестетиков (преобразование жидких в газообразные)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Адсорбер (очищение выдыхаемого воздуха)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Дыхательный контур (регуляция направления газов)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Дыхательный мешок или мех (создает порывистый поток газов)</a:t>
            </a:r>
          </a:p>
          <a:p>
            <a:endParaRPr lang="ru-RU" sz="2400" b="1" dirty="0" smtClean="0"/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Регуляция ИВЛ осуществляется электро и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пневмоприводами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226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672"/>
            <a:ext cx="8229600" cy="1143000"/>
          </a:xfrm>
        </p:spPr>
        <p:txBody>
          <a:bodyPr/>
          <a:lstStyle/>
          <a:p>
            <a:r>
              <a:rPr lang="ru-RU" dirty="0" smtClean="0"/>
              <a:t>Пооперационный мониторинг</a:t>
            </a:r>
            <a:endParaRPr lang="ru-RU" dirty="0"/>
          </a:p>
        </p:txBody>
      </p:sp>
      <p:pic>
        <p:nvPicPr>
          <p:cNvPr id="2050" name="Picture 2" descr="C:\Users\AS\Desktop\Снимок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43870"/>
            <a:ext cx="3960440" cy="5756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27984" y="943870"/>
            <a:ext cx="43924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контролируемые жизнеобеспечивающие системы:</a:t>
            </a:r>
          </a:p>
          <a:p>
            <a:r>
              <a:rPr lang="ru-RU" sz="2400" b="1" dirty="0" smtClean="0"/>
              <a:t>1. Мониторинг дыхательной системы</a:t>
            </a:r>
          </a:p>
          <a:p>
            <a:r>
              <a:rPr lang="ru-RU" sz="2400" b="1" dirty="0" smtClean="0"/>
              <a:t>2. Мониторинг сердечно-сосудистой системы</a:t>
            </a:r>
          </a:p>
          <a:p>
            <a:r>
              <a:rPr lang="ru-RU" sz="2400" b="1" dirty="0" smtClean="0"/>
              <a:t>3. Мониторинг органов мочеотделения</a:t>
            </a:r>
          </a:p>
          <a:p>
            <a:r>
              <a:rPr lang="ru-RU" sz="2400" b="1" dirty="0" smtClean="0"/>
              <a:t>4. Мониторинг температуры тела 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824028" y="5098854"/>
            <a:ext cx="36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Объем контроля жизнеобеспечивающих систем подбирается индивидуально исходя из вида анестезии и состояния животного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7186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Послеоперационный мониторинг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340768"/>
            <a:ext cx="842493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ближайший  послеоперационный период приоритетны:</a:t>
            </a:r>
          </a:p>
          <a:p>
            <a:r>
              <a:rPr lang="ru-RU" sz="2400" b="1" dirty="0" smtClean="0"/>
              <a:t>1. Непосредственное наблюдение за животным с момента </a:t>
            </a:r>
            <a:r>
              <a:rPr lang="ru-RU" sz="2400" b="1" dirty="0" err="1" smtClean="0"/>
              <a:t>экстубации</a:t>
            </a:r>
            <a:r>
              <a:rPr lang="ru-RU" sz="2400" b="1" dirty="0" smtClean="0"/>
              <a:t> до самого пробуждения</a:t>
            </a:r>
          </a:p>
          <a:p>
            <a:r>
              <a:rPr lang="ru-RU" sz="2400" b="1" dirty="0" smtClean="0"/>
              <a:t>2. Адекватное обезболивание </a:t>
            </a:r>
          </a:p>
          <a:p>
            <a:r>
              <a:rPr lang="ru-RU" sz="2400" b="1" dirty="0" smtClean="0"/>
              <a:t>3. Контроль температуры тела до восстановления нормальных показателей</a:t>
            </a:r>
          </a:p>
          <a:p>
            <a:r>
              <a:rPr lang="ru-RU" sz="2400" b="1" dirty="0" smtClean="0"/>
              <a:t>4. Своевременная коррекция витальных функций организма и гомеостаза (при тяжелом предоперационном состоянии или при осложненном течении анестезии)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14996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2651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141" y="260648"/>
            <a:ext cx="8712968" cy="50405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к общей анестезии включает: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8161" y="980728"/>
            <a:ext cx="83529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dirty="0" smtClean="0"/>
              <a:t>Диагностические и лечебно-предупредительная подготовка</a:t>
            </a:r>
          </a:p>
          <a:p>
            <a:r>
              <a:rPr lang="ru-RU" sz="2200" b="1" dirty="0"/>
              <a:t>	</a:t>
            </a:r>
            <a:r>
              <a:rPr lang="ru-RU" sz="2200" b="1" dirty="0" smtClean="0"/>
              <a:t>- Предоперационное обследование</a:t>
            </a:r>
          </a:p>
          <a:p>
            <a:r>
              <a:rPr lang="ru-RU" sz="2200" b="1" dirty="0"/>
              <a:t>	</a:t>
            </a:r>
            <a:r>
              <a:rPr lang="ru-RU" sz="2200" b="1" dirty="0" smtClean="0"/>
              <a:t>- Определение анестезиологического риска</a:t>
            </a:r>
          </a:p>
          <a:p>
            <a:r>
              <a:rPr lang="ru-RU" sz="2200" b="1" dirty="0"/>
              <a:t>	</a:t>
            </a:r>
            <a:r>
              <a:rPr lang="ru-RU" sz="2200" b="1" dirty="0" smtClean="0"/>
              <a:t>- Подготовка желудочно-кишечного тракта</a:t>
            </a:r>
          </a:p>
          <a:p>
            <a:r>
              <a:rPr lang="ru-RU" sz="2200" b="1" dirty="0"/>
              <a:t>	</a:t>
            </a:r>
            <a:r>
              <a:rPr lang="ru-RU" sz="2200" b="1" dirty="0" smtClean="0"/>
              <a:t>- Обеспечение венозного доступа</a:t>
            </a:r>
          </a:p>
          <a:p>
            <a:r>
              <a:rPr lang="ru-RU" sz="2800" b="1" dirty="0" smtClean="0"/>
              <a:t>2. Медикаментозная подготовка (</a:t>
            </a:r>
            <a:r>
              <a:rPr lang="ru-RU" sz="2800" b="1" dirty="0" err="1" smtClean="0"/>
              <a:t>премедикация</a:t>
            </a:r>
            <a:r>
              <a:rPr lang="ru-RU" sz="2800" b="1" dirty="0" smtClean="0"/>
              <a:t>)</a:t>
            </a:r>
          </a:p>
          <a:p>
            <a:r>
              <a:rPr lang="ru-RU" sz="2200" b="1" dirty="0"/>
              <a:t>	</a:t>
            </a:r>
            <a:r>
              <a:rPr lang="ru-RU" sz="2200" b="1" dirty="0" smtClean="0"/>
              <a:t>- </a:t>
            </a:r>
            <a:r>
              <a:rPr lang="ru-RU" sz="2200" b="1" dirty="0" err="1" smtClean="0"/>
              <a:t>Седация</a:t>
            </a:r>
            <a:endParaRPr lang="ru-RU" sz="2200" b="1" dirty="0" smtClean="0"/>
          </a:p>
          <a:p>
            <a:r>
              <a:rPr lang="ru-RU" sz="2200" b="1" dirty="0" smtClean="0"/>
              <a:t>	- Обезболивание</a:t>
            </a:r>
          </a:p>
          <a:p>
            <a:r>
              <a:rPr lang="ru-RU" sz="2200" b="1" dirty="0"/>
              <a:t>	</a:t>
            </a:r>
            <a:r>
              <a:rPr lang="ru-RU" sz="2200" b="1" dirty="0" smtClean="0"/>
              <a:t>- </a:t>
            </a:r>
            <a:r>
              <a:rPr lang="ru-RU" sz="2200" b="1" dirty="0" smtClean="0"/>
              <a:t>А</a:t>
            </a:r>
            <a:r>
              <a:rPr lang="ru-RU" sz="2200" b="1" dirty="0" smtClean="0"/>
              <a:t>нти</a:t>
            </a:r>
            <a:r>
              <a:rPr lang="ru-RU" sz="2200" b="1" dirty="0" smtClean="0"/>
              <a:t>холинергические </a:t>
            </a:r>
            <a:r>
              <a:rPr lang="ru-RU" sz="2200" b="1" dirty="0" smtClean="0"/>
              <a:t>препараты</a:t>
            </a:r>
          </a:p>
          <a:p>
            <a:r>
              <a:rPr lang="ru-RU" sz="2800" b="1" dirty="0" smtClean="0"/>
              <a:t>3. Подготовка рабочего места и мониторинг состояния животного</a:t>
            </a:r>
          </a:p>
          <a:p>
            <a:r>
              <a:rPr lang="ru-RU" sz="2200" b="1" dirty="0" smtClean="0"/>
              <a:t>	- Оснащение для проведения наркоза</a:t>
            </a:r>
          </a:p>
          <a:p>
            <a:r>
              <a:rPr lang="ru-RU" sz="2200" b="1" dirty="0"/>
              <a:t>	</a:t>
            </a:r>
            <a:r>
              <a:rPr lang="ru-RU" sz="2200" b="1" dirty="0" smtClean="0"/>
              <a:t>- Пооперационный мониторинг состояния животного</a:t>
            </a:r>
          </a:p>
          <a:p>
            <a:r>
              <a:rPr lang="ru-RU" sz="2200" b="1" dirty="0"/>
              <a:t>	</a:t>
            </a:r>
            <a:r>
              <a:rPr lang="ru-RU" sz="2200" b="1" dirty="0" smtClean="0"/>
              <a:t>- Послеоперационный мониторинг состояния животного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3168738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Предоперационное обследование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836712"/>
            <a:ext cx="849694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Объем, возраст и неотложность оперативного вмешательства подразделяет животных на 3 группы: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Здоровые животные</a:t>
            </a:r>
          </a:p>
          <a:p>
            <a:r>
              <a:rPr lang="ru-RU" sz="2000" b="1" dirty="0" smtClean="0"/>
              <a:t>Анамнез + полный клинический осмотр (термометрия, аускультация органов грудной полости, СНК, пальпация живота и поверхностных лимфоузлов и т.д.) + Специальные методы обследования при ранее перенесенных заболеваниях – определяется ситуацией</a:t>
            </a:r>
          </a:p>
          <a:p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Здоровые старые животные (10 лет и старше)</a:t>
            </a:r>
          </a:p>
          <a:p>
            <a:r>
              <a:rPr lang="ru-RU" sz="2000" b="1" dirty="0" smtClean="0"/>
              <a:t>Анамнез </a:t>
            </a:r>
            <a:r>
              <a:rPr lang="ru-RU" sz="2000" b="1" dirty="0"/>
              <a:t>+ полный клинический осмотр (термометрия, аускультация </a:t>
            </a:r>
            <a:r>
              <a:rPr lang="ru-RU" sz="2000" b="1" dirty="0" smtClean="0"/>
              <a:t>органов </a:t>
            </a:r>
            <a:r>
              <a:rPr lang="ru-RU" sz="2000" b="1" dirty="0"/>
              <a:t>грудной полости, СНК, пальпация живота и поверхностных </a:t>
            </a:r>
            <a:r>
              <a:rPr lang="ru-RU" sz="2000" b="1" dirty="0" smtClean="0"/>
              <a:t>лимфоузлов </a:t>
            </a:r>
            <a:r>
              <a:rPr lang="ru-RU" sz="2000" b="1" dirty="0"/>
              <a:t>и т.д.) </a:t>
            </a:r>
            <a:r>
              <a:rPr lang="ru-RU" sz="2000" b="1" dirty="0" smtClean="0"/>
              <a:t>+ </a:t>
            </a:r>
            <a:r>
              <a:rPr lang="ru-RU" sz="2000" b="1" dirty="0" err="1" smtClean="0"/>
              <a:t>скрининговые</a:t>
            </a:r>
            <a:r>
              <a:rPr lang="ru-RU" sz="2000" b="1" dirty="0" smtClean="0"/>
              <a:t> лабораторные параметры (Биохимия крови, ОАК и ОАМ)</a:t>
            </a:r>
            <a:endParaRPr lang="ru-RU" sz="2000" b="1" dirty="0"/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Животные с тяжелым общим и  неотложным состоянием</a:t>
            </a:r>
          </a:p>
          <a:p>
            <a:r>
              <a:rPr lang="ru-RU" sz="2000" b="1" dirty="0" smtClean="0"/>
              <a:t>Анамнез </a:t>
            </a:r>
            <a:r>
              <a:rPr lang="ru-RU" sz="2000" b="1" dirty="0"/>
              <a:t>+ полный клинический осмотр (термометрия, аускультация </a:t>
            </a:r>
            <a:r>
              <a:rPr lang="ru-RU" sz="2000" b="1" dirty="0" smtClean="0"/>
              <a:t>органов </a:t>
            </a:r>
            <a:r>
              <a:rPr lang="ru-RU" sz="2000" b="1" dirty="0"/>
              <a:t>грудной полости, СНК, пальпация живота и поверхностных </a:t>
            </a:r>
            <a:r>
              <a:rPr lang="ru-RU" sz="2000" b="1" dirty="0" smtClean="0"/>
              <a:t>лимфоузлов </a:t>
            </a:r>
            <a:r>
              <a:rPr lang="ru-RU" sz="2000" b="1" dirty="0"/>
              <a:t>и т.д.) + </a:t>
            </a:r>
            <a:r>
              <a:rPr lang="ru-RU" sz="2000" b="1" dirty="0" err="1"/>
              <a:t>скрининговые</a:t>
            </a:r>
            <a:r>
              <a:rPr lang="ru-RU" sz="2000" b="1" dirty="0"/>
              <a:t> лабораторные параметры </a:t>
            </a:r>
            <a:r>
              <a:rPr lang="ru-RU" sz="2000" b="1" dirty="0" smtClean="0"/>
              <a:t>(</a:t>
            </a:r>
            <a:r>
              <a:rPr lang="ru-RU" sz="2000" b="1" dirty="0"/>
              <a:t>Биохимия крови, ОАК и ОАМ</a:t>
            </a:r>
            <a:r>
              <a:rPr lang="ru-RU" sz="2000" b="1" dirty="0" smtClean="0"/>
              <a:t>) + функциональная и визуальная диагностика (ЭКГ, УЗИ, Рентген – определяются ситуацией)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426723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92211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Определение общего состояния животного перед анестезией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AS\Desktop\Снимо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40768"/>
            <a:ext cx="6624736" cy="533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30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Выбор вида анестезии в зависимости</a:t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 степени тяжести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47984"/>
              </p:ext>
            </p:extLst>
          </p:nvPr>
        </p:nvGraphicFramePr>
        <p:xfrm>
          <a:off x="251520" y="1124744"/>
          <a:ext cx="864096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1008112"/>
                <a:gridCol w="1008112"/>
                <a:gridCol w="1008112"/>
                <a:gridCol w="1080120"/>
                <a:gridCol w="1008112"/>
              </a:tblGrid>
              <a:tr h="686762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Вид оперативного вмешательства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Соотношение ингаляционной и неингаляционной анестезии, %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8170"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2388739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Малые</a:t>
                      </a:r>
                    </a:p>
                    <a:p>
                      <a:pPr algn="ctr"/>
                      <a:endParaRPr lang="ru-RU" sz="22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Расширенные</a:t>
                      </a:r>
                    </a:p>
                    <a:p>
                      <a:pPr algn="ctr"/>
                      <a:endParaRPr lang="ru-RU" sz="22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Обширные</a:t>
                      </a:r>
                    </a:p>
                    <a:p>
                      <a:pPr algn="ctr"/>
                      <a:endParaRPr lang="ru-RU" sz="22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Экстренные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20/80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85/15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100/-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70/30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30/70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95/5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100/-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90/10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80/20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100/-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100/-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100/-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90/10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100/-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100/-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100/-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</a:p>
                    <a:p>
                      <a:pPr algn="ctr"/>
                      <a:endParaRPr lang="ru-RU" sz="20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15616" y="4715326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/>
              <a:t>Отсутствие системных расстройств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Умеренные системные нарушения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Тяжелые системные нарушения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Крайне тяжелые системные нарушения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Необратимые системные нарушения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70891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желудочно-кишечного тракта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9682" y="1700808"/>
            <a:ext cx="734481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Соблюдение голодной диеты необходимо по следующим причинам:</a:t>
            </a:r>
          </a:p>
          <a:p>
            <a:endParaRPr lang="ru-RU" sz="2400" b="1" dirty="0" smtClean="0"/>
          </a:p>
          <a:p>
            <a:pPr marL="342900" indent="-342900">
              <a:buAutoNum type="arabicPeriod"/>
            </a:pPr>
            <a:r>
              <a:rPr lang="ru-RU" sz="2400" b="1" dirty="0" smtClean="0"/>
              <a:t>Полный желудок препятствует </a:t>
            </a:r>
            <a:r>
              <a:rPr lang="ru-RU" sz="2400" b="1" dirty="0" smtClean="0"/>
              <a:t>полноценной экскурсии </a:t>
            </a:r>
            <a:r>
              <a:rPr lang="ru-RU" sz="2400" b="1" dirty="0" smtClean="0"/>
              <a:t>грудной клетки </a:t>
            </a:r>
            <a:r>
              <a:rPr lang="ru-RU" sz="2400" b="1" dirty="0" err="1" smtClean="0"/>
              <a:t>т.е</a:t>
            </a:r>
            <a:r>
              <a:rPr lang="ru-RU" sz="2400" b="1" dirty="0" smtClean="0"/>
              <a:t> дыханию.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При положении на спине полный желудок затрудняет приток венозной крови </a:t>
            </a:r>
            <a:r>
              <a:rPr lang="ru-RU" sz="2400" b="1" dirty="0"/>
              <a:t>к</a:t>
            </a:r>
            <a:r>
              <a:rPr lang="en-US" sz="2400" b="1" dirty="0" smtClean="0"/>
              <a:t> </a:t>
            </a:r>
            <a:r>
              <a:rPr lang="ru-RU" sz="2400" b="1" dirty="0" smtClean="0"/>
              <a:t>сердцу через полую вену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Уменьшается вероятность рвоты и аспирации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Меньше вероятность тимпании у жвачных</a:t>
            </a:r>
          </a:p>
          <a:p>
            <a:pPr marL="342900" indent="-342900">
              <a:buAutoNum type="arabicPeriod"/>
            </a:pP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44462" y="5733256"/>
            <a:ext cx="6999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Последний приём пищи за 8-12 часов до анестезии</a:t>
            </a:r>
          </a:p>
          <a:p>
            <a:r>
              <a:rPr lang="ru-RU" b="1" dirty="0" smtClean="0"/>
              <a:t>Последний прием воды за 3-4 часа до анестезии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07193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81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Постановка внутривенного катетера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98800"/>
            <a:ext cx="5909880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127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703" y="274638"/>
            <a:ext cx="8602769" cy="85010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Медикаментозная подготовка (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премедикация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7703" y="1412776"/>
            <a:ext cx="8712968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</a:t>
            </a:r>
            <a:r>
              <a:rPr lang="ru-RU" sz="23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премедикации</a:t>
            </a: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300" b="1" dirty="0" smtClean="0"/>
              <a:t>– снизить степень операционно-анестезиологического риска.</a:t>
            </a:r>
          </a:p>
          <a:p>
            <a:endParaRPr lang="ru-RU" sz="2300" b="1" dirty="0" smtClean="0"/>
          </a:p>
          <a:p>
            <a:r>
              <a:rPr lang="ru-RU" sz="2300" b="1" dirty="0" smtClean="0"/>
              <a:t>К наиболее распространенным медикаментам для </a:t>
            </a:r>
            <a:r>
              <a:rPr lang="ru-RU" sz="2300" b="1" dirty="0" err="1" smtClean="0"/>
              <a:t>премедикации</a:t>
            </a:r>
            <a:r>
              <a:rPr lang="ru-RU" sz="2300" b="1" dirty="0" smtClean="0"/>
              <a:t> относятся </a:t>
            </a: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седативные средства </a:t>
            </a:r>
            <a:r>
              <a:rPr lang="ru-RU" sz="2300" b="1" dirty="0" smtClean="0"/>
              <a:t>(транквилизаторы, агонисты а2 </a:t>
            </a:r>
            <a:r>
              <a:rPr lang="ru-RU" sz="2300" b="1" dirty="0" err="1" smtClean="0"/>
              <a:t>адренорецепторов</a:t>
            </a:r>
            <a:r>
              <a:rPr lang="ru-RU" sz="2300" b="1" dirty="0" smtClean="0"/>
              <a:t>, нейролептики), </a:t>
            </a: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антихолинергические препараты </a:t>
            </a:r>
            <a:r>
              <a:rPr lang="ru-RU" sz="2300" b="1" dirty="0" smtClean="0"/>
              <a:t>(атропин, </a:t>
            </a:r>
            <a:r>
              <a:rPr lang="ru-RU" sz="2300" b="1" dirty="0" err="1" smtClean="0"/>
              <a:t>гликопирролат</a:t>
            </a:r>
            <a:r>
              <a:rPr lang="ru-RU" sz="2300" b="1" dirty="0" smtClean="0"/>
              <a:t>), </a:t>
            </a:r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анальгетики</a:t>
            </a:r>
            <a:r>
              <a:rPr lang="ru-RU" sz="2300" b="1" dirty="0" smtClean="0"/>
              <a:t> </a:t>
            </a:r>
            <a:r>
              <a:rPr lang="en-US" sz="2300" b="1" dirty="0" smtClean="0"/>
              <a:t>(</a:t>
            </a:r>
            <a:r>
              <a:rPr lang="ru-RU" sz="2300" b="1" dirty="0" smtClean="0"/>
              <a:t>НПВП,</a:t>
            </a:r>
            <a:r>
              <a:rPr lang="en-US" sz="2300" b="1" dirty="0" smtClean="0"/>
              <a:t> </a:t>
            </a:r>
            <a:r>
              <a:rPr lang="ru-RU" sz="2300" b="1" dirty="0" smtClean="0"/>
              <a:t>наркотические анальгетики).</a:t>
            </a:r>
          </a:p>
          <a:p>
            <a:endParaRPr lang="ru-RU" sz="2300" b="1" dirty="0" smtClean="0"/>
          </a:p>
          <a:p>
            <a:r>
              <a:rPr lang="ru-RU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предоперационный период приоритетны:</a:t>
            </a:r>
          </a:p>
          <a:p>
            <a:pPr marL="342900" indent="-342900">
              <a:buAutoNum type="arabicPeriod"/>
            </a:pPr>
            <a:r>
              <a:rPr lang="ru-RU" sz="2300" b="1" dirty="0" smtClean="0"/>
              <a:t>Предупреждение вегетативных реакций</a:t>
            </a:r>
          </a:p>
          <a:p>
            <a:pPr marL="342900" indent="-342900">
              <a:buAutoNum type="arabicPeriod"/>
            </a:pPr>
            <a:r>
              <a:rPr lang="ru-RU" sz="2300" b="1" dirty="0" smtClean="0"/>
              <a:t>Снятие стрессовой нагрузки</a:t>
            </a:r>
          </a:p>
          <a:p>
            <a:pPr marL="342900" indent="-342900">
              <a:buAutoNum type="arabicPeriod"/>
            </a:pPr>
            <a:r>
              <a:rPr lang="ru-RU" sz="2300" b="1" dirty="0" smtClean="0"/>
              <a:t>Снижение побочного действия и дозировок общих анестетиков</a:t>
            </a:r>
          </a:p>
        </p:txBody>
      </p:sp>
    </p:spTree>
    <p:extLst>
      <p:ext uri="{BB962C8B-B14F-4D97-AF65-F5344CB8AC3E}">
        <p14:creationId xmlns:p14="http://schemas.microsoft.com/office/powerpoint/2010/main" val="1084980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8280920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Применение </a:t>
            </a:r>
            <a:r>
              <a:rPr lang="ru-RU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антихолинэргических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средств перед операций целесообразно в следующих случаях:</a:t>
            </a:r>
          </a:p>
          <a:p>
            <a:endParaRPr lang="ru-RU" sz="2800" b="1" dirty="0" smtClean="0"/>
          </a:p>
          <a:p>
            <a:pPr marL="285750" indent="-285750">
              <a:buFontTx/>
              <a:buChar char="-"/>
            </a:pPr>
            <a:r>
              <a:rPr lang="ru-RU" sz="2500" b="1" dirty="0" smtClean="0"/>
              <a:t>Для снижения саливации (на </a:t>
            </a:r>
            <a:r>
              <a:rPr lang="ru-RU" sz="2500" b="1" dirty="0" err="1" smtClean="0"/>
              <a:t>кетамин</a:t>
            </a:r>
            <a:r>
              <a:rPr lang="ru-RU" sz="2500" b="1" dirty="0" smtClean="0"/>
              <a:t> у кошек, у свиней с интубацией)</a:t>
            </a:r>
          </a:p>
          <a:p>
            <a:endParaRPr lang="ru-RU" sz="2500" b="1" dirty="0" smtClean="0"/>
          </a:p>
          <a:p>
            <a:pPr marL="285750" indent="-285750">
              <a:buFontTx/>
              <a:buChar char="-"/>
            </a:pPr>
            <a:r>
              <a:rPr lang="ru-RU" sz="2500" b="1" dirty="0"/>
              <a:t>Стойкая </a:t>
            </a:r>
            <a:r>
              <a:rPr lang="ru-RU" sz="2500" b="1" dirty="0" err="1"/>
              <a:t>брадиаритмия</a:t>
            </a:r>
            <a:r>
              <a:rPr lang="ru-RU" sz="2500" b="1" dirty="0"/>
              <a:t> или брадикардия (собаки - </a:t>
            </a:r>
            <a:r>
              <a:rPr lang="ru-RU" sz="2500" b="1" dirty="0" err="1"/>
              <a:t>чсс</a:t>
            </a:r>
            <a:r>
              <a:rPr lang="ru-RU" sz="2500" b="1" dirty="0"/>
              <a:t> &lt; 60, кошки и с</a:t>
            </a:r>
            <a:r>
              <a:rPr lang="en-US" sz="2500" b="1" dirty="0"/>
              <a:t>o</a:t>
            </a:r>
            <a:r>
              <a:rPr lang="ru-RU" sz="2500" b="1" dirty="0"/>
              <a:t>аки мелких пород - </a:t>
            </a:r>
            <a:r>
              <a:rPr lang="ru-RU" sz="2500" b="1" dirty="0" err="1"/>
              <a:t>чсс</a:t>
            </a:r>
            <a:r>
              <a:rPr lang="ru-RU" sz="2500" b="1" dirty="0"/>
              <a:t>  &lt; 80, лошади - </a:t>
            </a:r>
            <a:r>
              <a:rPr lang="ru-RU" sz="2500" b="1" dirty="0" err="1"/>
              <a:t>чсс</a:t>
            </a:r>
            <a:r>
              <a:rPr lang="ru-RU" sz="2500" b="1" dirty="0"/>
              <a:t> &lt; 15-20</a:t>
            </a:r>
            <a:r>
              <a:rPr lang="ru-RU" sz="2500" b="1" dirty="0" smtClean="0"/>
              <a:t>)</a:t>
            </a:r>
          </a:p>
          <a:p>
            <a:endParaRPr lang="ru-RU" sz="2500" b="1" dirty="0" smtClean="0"/>
          </a:p>
          <a:p>
            <a:pPr marL="285750" indent="-285750">
              <a:buFontTx/>
              <a:buChar char="-"/>
            </a:pPr>
            <a:r>
              <a:rPr lang="ru-RU" sz="2500" b="1" dirty="0" smtClean="0"/>
              <a:t>При введении седативных средств приводящих к брадикардии (агонисты а2 </a:t>
            </a:r>
            <a:r>
              <a:rPr lang="ru-RU" sz="2500" b="1" dirty="0" err="1" smtClean="0"/>
              <a:t>адренорецепторов</a:t>
            </a:r>
            <a:r>
              <a:rPr lang="ru-RU" sz="2500" b="1" dirty="0" smtClean="0"/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01961" y="5657747"/>
            <a:ext cx="59920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Противопоказания – тахикардия, глаукома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45580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628</Words>
  <Application>Microsoft Office PowerPoint</Application>
  <PresentationFormat>Экран (4:3)</PresentationFormat>
  <Paragraphs>137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Подготовка животного к общей анестезии</vt:lpstr>
      <vt:lpstr>Подготовка к общей анестезии включает:</vt:lpstr>
      <vt:lpstr>Предоперационное обследование</vt:lpstr>
      <vt:lpstr>Определение общего состояния животного перед анестезией</vt:lpstr>
      <vt:lpstr>Выбор вида анестезии в зависимости  от степени тяжести</vt:lpstr>
      <vt:lpstr>Подготовка желудочно-кишечного тракта</vt:lpstr>
      <vt:lpstr>Постановка внутривенного катетера</vt:lpstr>
      <vt:lpstr>Медикаментозная подготовка (премедикация)</vt:lpstr>
      <vt:lpstr>Презентация PowerPoint</vt:lpstr>
      <vt:lpstr>Презентация PowerPoint</vt:lpstr>
      <vt:lpstr>Оборудование для проведения общей анестезии</vt:lpstr>
      <vt:lpstr>Пооперационный мониторинг</vt:lpstr>
      <vt:lpstr>Послеоперационный мониторинг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животного к общей анестезии</dc:title>
  <cp:lastModifiedBy>AS</cp:lastModifiedBy>
  <cp:revision>17</cp:revision>
  <dcterms:modified xsi:type="dcterms:W3CDTF">2017-04-04T22:14:05Z</dcterms:modified>
</cp:coreProperties>
</file>